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227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8300" y="772530"/>
            <a:ext cx="9498208" cy="8741941"/>
          </a:xfrm>
          <a:custGeom>
            <a:avLst/>
            <a:gdLst/>
            <a:ahLst/>
            <a:cxnLst/>
            <a:rect l="l" t="t" r="r" b="b"/>
            <a:pathLst>
              <a:path w="9498208" h="8741941">
                <a:moveTo>
                  <a:pt x="0" y="0"/>
                </a:moveTo>
                <a:lnTo>
                  <a:pt x="9498208" y="0"/>
                </a:lnTo>
                <a:lnTo>
                  <a:pt x="9498208" y="8741940"/>
                </a:lnTo>
                <a:lnTo>
                  <a:pt x="0" y="8741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11578" y="0"/>
            <a:ext cx="7276422" cy="10287000"/>
          </a:xfrm>
          <a:custGeom>
            <a:avLst/>
            <a:gdLst/>
            <a:ahLst/>
            <a:cxnLst/>
            <a:rect l="l" t="t" r="r" b="b"/>
            <a:pathLst>
              <a:path w="7276422" h="10287000">
                <a:moveTo>
                  <a:pt x="0" y="0"/>
                </a:moveTo>
                <a:lnTo>
                  <a:pt x="7276422" y="0"/>
                </a:lnTo>
                <a:lnTo>
                  <a:pt x="72764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22" r="-23612" b="-1382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285507" y="556482"/>
            <a:ext cx="6728565" cy="896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35"/>
              </a:lnSpc>
            </a:pPr>
            <a:r>
              <a:rPr lang="en-US" sz="6799" b="1" spc="3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Amazon Sales Analysis </a:t>
            </a:r>
          </a:p>
          <a:p>
            <a:pPr algn="l">
              <a:lnSpc>
                <a:spcPts val="6847"/>
              </a:lnSpc>
            </a:pPr>
            <a:endParaRPr lang="en-US" sz="6799" b="1" spc="3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847"/>
              </a:lnSpc>
            </a:pPr>
            <a:endParaRPr lang="en-US" sz="6799" b="1" spc="3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847"/>
              </a:lnSpc>
            </a:pPr>
            <a:endParaRPr lang="en-US" sz="6799" b="1" spc="3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847"/>
              </a:lnSpc>
            </a:pPr>
            <a:endParaRPr lang="en-US" sz="6799" b="1" spc="3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6847"/>
              </a:lnSpc>
            </a:pPr>
            <a:endParaRPr lang="en-US" sz="6799" b="1" spc="3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177"/>
              </a:lnSpc>
            </a:pPr>
            <a:endParaRPr lang="en-US" sz="6799" b="1" spc="33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5511"/>
              </a:lnSpc>
            </a:pP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Subtitle: SQL Capstone Project</a:t>
            </a:r>
          </a:p>
          <a:p>
            <a:pPr algn="l">
              <a:lnSpc>
                <a:spcPts val="5511"/>
              </a:lnSpc>
            </a:pP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Name: Pravin Paradkar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203" y="0"/>
            <a:ext cx="17283594" cy="1512423"/>
          </a:xfrm>
          <a:custGeom>
            <a:avLst/>
            <a:gdLst/>
            <a:ahLst/>
            <a:cxnLst/>
            <a:rect l="l" t="t" r="r" b="b"/>
            <a:pathLst>
              <a:path w="17283594" h="2182669">
                <a:moveTo>
                  <a:pt x="0" y="0"/>
                </a:moveTo>
                <a:lnTo>
                  <a:pt x="17283594" y="0"/>
                </a:lnTo>
                <a:lnTo>
                  <a:pt x="17283594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04" b="-85828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8125" y="2041722"/>
            <a:ext cx="8314475" cy="2453766"/>
          </a:xfrm>
          <a:custGeom>
            <a:avLst/>
            <a:gdLst/>
            <a:ahLst/>
            <a:cxnLst/>
            <a:rect l="l" t="t" r="r" b="b"/>
            <a:pathLst>
              <a:path w="8314475" h="2453766">
                <a:moveTo>
                  <a:pt x="0" y="0"/>
                </a:moveTo>
                <a:lnTo>
                  <a:pt x="8314475" y="0"/>
                </a:lnTo>
                <a:lnTo>
                  <a:pt x="8314475" y="2453766"/>
                </a:lnTo>
                <a:lnTo>
                  <a:pt x="0" y="2453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1" r="-128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5429" y="6301156"/>
            <a:ext cx="4832921" cy="1944121"/>
          </a:xfrm>
          <a:custGeom>
            <a:avLst/>
            <a:gdLst/>
            <a:ahLst/>
            <a:cxnLst/>
            <a:rect l="l" t="t" r="r" b="b"/>
            <a:pathLst>
              <a:path w="4832921" h="1944121">
                <a:moveTo>
                  <a:pt x="0" y="0"/>
                </a:moveTo>
                <a:lnTo>
                  <a:pt x="4832921" y="0"/>
                </a:lnTo>
                <a:lnTo>
                  <a:pt x="4832921" y="1944122"/>
                </a:lnTo>
                <a:lnTo>
                  <a:pt x="0" y="1944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03467" y="2041722"/>
            <a:ext cx="7541508" cy="5831256"/>
          </a:xfrm>
          <a:custGeom>
            <a:avLst/>
            <a:gdLst/>
            <a:ahLst/>
            <a:cxnLst/>
            <a:rect l="l" t="t" r="r" b="b"/>
            <a:pathLst>
              <a:path w="7541508" h="5831256">
                <a:moveTo>
                  <a:pt x="0" y="0"/>
                </a:moveTo>
                <a:lnTo>
                  <a:pt x="7541508" y="0"/>
                </a:lnTo>
                <a:lnTo>
                  <a:pt x="7541508" y="5831256"/>
                </a:lnTo>
                <a:lnTo>
                  <a:pt x="0" y="5831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69" t="-1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5295" y="281597"/>
            <a:ext cx="144974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payment method occurs most frequently?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203" y="0"/>
            <a:ext cx="17283594" cy="1530414"/>
          </a:xfrm>
          <a:custGeom>
            <a:avLst/>
            <a:gdLst/>
            <a:ahLst/>
            <a:cxnLst/>
            <a:rect l="l" t="t" r="r" b="b"/>
            <a:pathLst>
              <a:path w="17283594" h="2182669">
                <a:moveTo>
                  <a:pt x="0" y="0"/>
                </a:moveTo>
                <a:lnTo>
                  <a:pt x="17283594" y="0"/>
                </a:lnTo>
                <a:lnTo>
                  <a:pt x="17283594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04" b="-85828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7300" y="5722279"/>
            <a:ext cx="5565737" cy="2855954"/>
          </a:xfrm>
          <a:custGeom>
            <a:avLst/>
            <a:gdLst/>
            <a:ahLst/>
            <a:cxnLst/>
            <a:rect l="l" t="t" r="r" b="b"/>
            <a:pathLst>
              <a:path w="5565737" h="2855954">
                <a:moveTo>
                  <a:pt x="0" y="0"/>
                </a:moveTo>
                <a:lnTo>
                  <a:pt x="5565737" y="0"/>
                </a:lnTo>
                <a:lnTo>
                  <a:pt x="5565737" y="2855954"/>
                </a:lnTo>
                <a:lnTo>
                  <a:pt x="0" y="2855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52" y="1708767"/>
            <a:ext cx="6421153" cy="2880292"/>
          </a:xfrm>
          <a:custGeom>
            <a:avLst/>
            <a:gdLst/>
            <a:ahLst/>
            <a:cxnLst/>
            <a:rect l="l" t="t" r="r" b="b"/>
            <a:pathLst>
              <a:path w="6421153" h="2880292">
                <a:moveTo>
                  <a:pt x="0" y="0"/>
                </a:moveTo>
                <a:lnTo>
                  <a:pt x="6421153" y="0"/>
                </a:lnTo>
                <a:lnTo>
                  <a:pt x="6421153" y="2880292"/>
                </a:lnTo>
                <a:lnTo>
                  <a:pt x="0" y="2880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35" r="-1842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5058" y="1708767"/>
            <a:ext cx="8405642" cy="5011864"/>
          </a:xfrm>
          <a:custGeom>
            <a:avLst/>
            <a:gdLst/>
            <a:ahLst/>
            <a:cxnLst/>
            <a:rect l="l" t="t" r="r" b="b"/>
            <a:pathLst>
              <a:path w="8405642" h="5011864">
                <a:moveTo>
                  <a:pt x="0" y="0"/>
                </a:moveTo>
                <a:lnTo>
                  <a:pt x="8405642" y="0"/>
                </a:lnTo>
                <a:lnTo>
                  <a:pt x="8405642" y="5011864"/>
                </a:lnTo>
                <a:lnTo>
                  <a:pt x="0" y="5011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7648" y="353354"/>
            <a:ext cx="163927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product line had the highest gross income?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203" y="0"/>
            <a:ext cx="17283594" cy="1530414"/>
          </a:xfrm>
          <a:custGeom>
            <a:avLst/>
            <a:gdLst/>
            <a:ahLst/>
            <a:cxnLst/>
            <a:rect l="l" t="t" r="r" b="b"/>
            <a:pathLst>
              <a:path w="17283594" h="2182669">
                <a:moveTo>
                  <a:pt x="0" y="0"/>
                </a:moveTo>
                <a:lnTo>
                  <a:pt x="17283594" y="0"/>
                </a:lnTo>
                <a:lnTo>
                  <a:pt x="17283594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7704" b="-85828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5716" y="1620923"/>
            <a:ext cx="6710951" cy="3479752"/>
          </a:xfrm>
          <a:custGeom>
            <a:avLst/>
            <a:gdLst/>
            <a:ahLst/>
            <a:cxnLst/>
            <a:rect l="l" t="t" r="r" b="b"/>
            <a:pathLst>
              <a:path w="6710951" h="3479752">
                <a:moveTo>
                  <a:pt x="0" y="0"/>
                </a:moveTo>
                <a:lnTo>
                  <a:pt x="6710951" y="0"/>
                </a:lnTo>
                <a:lnTo>
                  <a:pt x="6710951" y="3479752"/>
                </a:lnTo>
                <a:lnTo>
                  <a:pt x="0" y="3479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5716" y="6144544"/>
            <a:ext cx="5633473" cy="2521533"/>
          </a:xfrm>
          <a:custGeom>
            <a:avLst/>
            <a:gdLst/>
            <a:ahLst/>
            <a:cxnLst/>
            <a:rect l="l" t="t" r="r" b="b"/>
            <a:pathLst>
              <a:path w="5633473" h="2521533">
                <a:moveTo>
                  <a:pt x="0" y="0"/>
                </a:moveTo>
                <a:lnTo>
                  <a:pt x="5633473" y="0"/>
                </a:lnTo>
                <a:lnTo>
                  <a:pt x="5633473" y="2521533"/>
                </a:lnTo>
                <a:lnTo>
                  <a:pt x="0" y="2521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809" r="-958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60477" y="1620923"/>
            <a:ext cx="7661807" cy="4855670"/>
          </a:xfrm>
          <a:custGeom>
            <a:avLst/>
            <a:gdLst/>
            <a:ahLst/>
            <a:cxnLst/>
            <a:rect l="l" t="t" r="r" b="b"/>
            <a:pathLst>
              <a:path w="7661807" h="4855670">
                <a:moveTo>
                  <a:pt x="0" y="0"/>
                </a:moveTo>
                <a:lnTo>
                  <a:pt x="7661807" y="0"/>
                </a:lnTo>
                <a:lnTo>
                  <a:pt x="7661807" y="4855670"/>
                </a:lnTo>
                <a:lnTo>
                  <a:pt x="0" y="4855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47648" y="353354"/>
            <a:ext cx="16392705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Identify the time of day when customers provide the most ratings.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0303" y="-1"/>
            <a:ext cx="17283594" cy="1548865"/>
          </a:xfrm>
          <a:custGeom>
            <a:avLst/>
            <a:gdLst/>
            <a:ahLst/>
            <a:cxnLst/>
            <a:rect l="l" t="t" r="r" b="b"/>
            <a:pathLst>
              <a:path w="17283594" h="2045388">
                <a:moveTo>
                  <a:pt x="0" y="0"/>
                </a:moveTo>
                <a:lnTo>
                  <a:pt x="17283594" y="0"/>
                </a:lnTo>
                <a:lnTo>
                  <a:pt x="17283594" y="2045388"/>
                </a:lnTo>
                <a:lnTo>
                  <a:pt x="0" y="2045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0974" b="-92260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152400"/>
            <a:ext cx="7783687" cy="2991100"/>
          </a:xfrm>
          <a:custGeom>
            <a:avLst/>
            <a:gdLst/>
            <a:ahLst/>
            <a:cxnLst/>
            <a:rect l="l" t="t" r="r" b="b"/>
            <a:pathLst>
              <a:path w="7783687" h="2991100">
                <a:moveTo>
                  <a:pt x="0" y="0"/>
                </a:moveTo>
                <a:lnTo>
                  <a:pt x="7783687" y="0"/>
                </a:lnTo>
                <a:lnTo>
                  <a:pt x="7783687" y="2991100"/>
                </a:lnTo>
                <a:lnTo>
                  <a:pt x="0" y="299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53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6170730"/>
            <a:ext cx="4930363" cy="2562058"/>
          </a:xfrm>
          <a:custGeom>
            <a:avLst/>
            <a:gdLst/>
            <a:ahLst/>
            <a:cxnLst/>
            <a:rect l="l" t="t" r="r" b="b"/>
            <a:pathLst>
              <a:path w="4930363" h="2562058">
                <a:moveTo>
                  <a:pt x="0" y="0"/>
                </a:moveTo>
                <a:lnTo>
                  <a:pt x="4930363" y="0"/>
                </a:lnTo>
                <a:lnTo>
                  <a:pt x="4930363" y="2562058"/>
                </a:lnTo>
                <a:lnTo>
                  <a:pt x="0" y="2562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04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52162" y="1554212"/>
            <a:ext cx="7807138" cy="5338130"/>
          </a:xfrm>
          <a:custGeom>
            <a:avLst/>
            <a:gdLst/>
            <a:ahLst/>
            <a:cxnLst/>
            <a:rect l="l" t="t" r="r" b="b"/>
            <a:pathLst>
              <a:path w="7807138" h="5338130">
                <a:moveTo>
                  <a:pt x="0" y="0"/>
                </a:moveTo>
                <a:lnTo>
                  <a:pt x="7807138" y="0"/>
                </a:lnTo>
                <a:lnTo>
                  <a:pt x="7807138" y="5338130"/>
                </a:lnTo>
                <a:lnTo>
                  <a:pt x="0" y="5338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5295" y="379731"/>
            <a:ext cx="14497410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city generated the highest revenue?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-1"/>
            <a:ext cx="17283594" cy="1485901"/>
          </a:xfrm>
          <a:custGeom>
            <a:avLst/>
            <a:gdLst/>
            <a:ahLst/>
            <a:cxnLst/>
            <a:rect l="l" t="t" r="r" b="b"/>
            <a:pathLst>
              <a:path w="17283594" h="1731054">
                <a:moveTo>
                  <a:pt x="0" y="0"/>
                </a:moveTo>
                <a:lnTo>
                  <a:pt x="17283594" y="0"/>
                </a:lnTo>
                <a:lnTo>
                  <a:pt x="17283594" y="1731054"/>
                </a:lnTo>
                <a:lnTo>
                  <a:pt x="0" y="17310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9284" b="-110829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666943"/>
            <a:ext cx="6619368" cy="2969907"/>
          </a:xfrm>
          <a:custGeom>
            <a:avLst/>
            <a:gdLst/>
            <a:ahLst/>
            <a:cxnLst/>
            <a:rect l="l" t="t" r="r" b="b"/>
            <a:pathLst>
              <a:path w="6619368" h="2969907">
                <a:moveTo>
                  <a:pt x="0" y="0"/>
                </a:moveTo>
                <a:lnTo>
                  <a:pt x="6619368" y="0"/>
                </a:lnTo>
                <a:lnTo>
                  <a:pt x="6619368" y="2969907"/>
                </a:lnTo>
                <a:lnTo>
                  <a:pt x="0" y="2969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7150" y="4713050"/>
            <a:ext cx="3464553" cy="5041494"/>
          </a:xfrm>
          <a:custGeom>
            <a:avLst/>
            <a:gdLst/>
            <a:ahLst/>
            <a:cxnLst/>
            <a:rect l="l" t="t" r="r" b="b"/>
            <a:pathLst>
              <a:path w="3464553" h="5041494">
                <a:moveTo>
                  <a:pt x="0" y="0"/>
                </a:moveTo>
                <a:lnTo>
                  <a:pt x="3464554" y="0"/>
                </a:lnTo>
                <a:lnTo>
                  <a:pt x="3464554" y="5041494"/>
                </a:lnTo>
                <a:lnTo>
                  <a:pt x="0" y="5041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73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200835" y="2253194"/>
            <a:ext cx="9256915" cy="4767311"/>
          </a:xfrm>
          <a:custGeom>
            <a:avLst/>
            <a:gdLst/>
            <a:ahLst/>
            <a:cxnLst/>
            <a:rect l="l" t="t" r="r" b="b"/>
            <a:pathLst>
              <a:path w="9256915" h="4767311">
                <a:moveTo>
                  <a:pt x="0" y="0"/>
                </a:moveTo>
                <a:lnTo>
                  <a:pt x="9256915" y="0"/>
                </a:lnTo>
                <a:lnTo>
                  <a:pt x="9256915" y="4767312"/>
                </a:lnTo>
                <a:lnTo>
                  <a:pt x="0" y="476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30250" y="419100"/>
            <a:ext cx="16627501" cy="56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Determine the day of the week with the highest average ratings for each branch.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2203" y="-1"/>
            <a:ext cx="17283594" cy="1512423"/>
          </a:xfrm>
          <a:custGeom>
            <a:avLst/>
            <a:gdLst/>
            <a:ahLst/>
            <a:cxnLst/>
            <a:rect l="l" t="t" r="r" b="b"/>
            <a:pathLst>
              <a:path w="17283594" h="1799396">
                <a:moveTo>
                  <a:pt x="0" y="0"/>
                </a:moveTo>
                <a:lnTo>
                  <a:pt x="17283594" y="0"/>
                </a:lnTo>
                <a:lnTo>
                  <a:pt x="17283594" y="1799396"/>
                </a:lnTo>
                <a:lnTo>
                  <a:pt x="0" y="17993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9816" b="-106240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779123"/>
            <a:ext cx="8766081" cy="2497598"/>
          </a:xfrm>
          <a:custGeom>
            <a:avLst/>
            <a:gdLst/>
            <a:ahLst/>
            <a:cxnLst/>
            <a:rect l="l" t="t" r="r" b="b"/>
            <a:pathLst>
              <a:path w="8766081" h="2497598">
                <a:moveTo>
                  <a:pt x="0" y="0"/>
                </a:moveTo>
                <a:lnTo>
                  <a:pt x="8766081" y="0"/>
                </a:lnTo>
                <a:lnTo>
                  <a:pt x="8766081" y="2497599"/>
                </a:lnTo>
                <a:lnTo>
                  <a:pt x="0" y="2497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8225" y="5653712"/>
            <a:ext cx="5394556" cy="3225316"/>
          </a:xfrm>
          <a:custGeom>
            <a:avLst/>
            <a:gdLst/>
            <a:ahLst/>
            <a:cxnLst/>
            <a:rect l="l" t="t" r="r" b="b"/>
            <a:pathLst>
              <a:path w="5394556" h="3225316">
                <a:moveTo>
                  <a:pt x="0" y="0"/>
                </a:moveTo>
                <a:lnTo>
                  <a:pt x="5394556" y="0"/>
                </a:lnTo>
                <a:lnTo>
                  <a:pt x="5394556" y="3225317"/>
                </a:lnTo>
                <a:lnTo>
                  <a:pt x="0" y="3225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33629" y="2423940"/>
            <a:ext cx="9239971" cy="4774812"/>
          </a:xfrm>
          <a:custGeom>
            <a:avLst/>
            <a:gdLst/>
            <a:ahLst/>
            <a:cxnLst/>
            <a:rect l="l" t="t" r="r" b="b"/>
            <a:pathLst>
              <a:path w="9239971" h="4774812">
                <a:moveTo>
                  <a:pt x="0" y="0"/>
                </a:moveTo>
                <a:lnTo>
                  <a:pt x="9239971" y="0"/>
                </a:lnTo>
                <a:lnTo>
                  <a:pt x="9239971" y="4774812"/>
                </a:lnTo>
                <a:lnTo>
                  <a:pt x="0" y="4774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1" t="-186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96973" y="398781"/>
            <a:ext cx="14694055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Which product line incurred the highest Value Added Tax?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83486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1769" y="556577"/>
            <a:ext cx="817211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Analysis Categories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53288" y="2286001"/>
            <a:ext cx="14381423" cy="537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📦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Product Analysis:</a:t>
            </a:r>
          </a:p>
          <a:p>
            <a:pPr algn="l">
              <a:lnSpc>
                <a:spcPts val="7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Identify top-performing and underperforming product lines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💰 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Analysis:</a:t>
            </a:r>
          </a:p>
          <a:p>
            <a:pPr algn="l">
              <a:lnSpc>
                <a:spcPts val="7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Track revenue, monthly trends, and sales peaks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👤</a:t>
            </a:r>
            <a:r>
              <a:rPr lang="en-US" sz="3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Customer Analysis:</a:t>
            </a:r>
          </a:p>
          <a:p>
            <a:pPr algn="l">
              <a:lnSpc>
                <a:spcPts val="7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Segment customer types and analyze buying behavior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8242" y="3857062"/>
            <a:ext cx="7847158" cy="4757340"/>
          </a:xfrm>
          <a:custGeom>
            <a:avLst/>
            <a:gdLst/>
            <a:ahLst/>
            <a:cxnLst/>
            <a:rect l="l" t="t" r="r" b="b"/>
            <a:pathLst>
              <a:path w="7847158" h="4757340">
                <a:moveTo>
                  <a:pt x="0" y="0"/>
                </a:moveTo>
                <a:lnTo>
                  <a:pt x="7847158" y="0"/>
                </a:lnTo>
                <a:lnTo>
                  <a:pt x="7847158" y="4757340"/>
                </a:lnTo>
                <a:lnTo>
                  <a:pt x="0" y="4757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28288" y="3857062"/>
            <a:ext cx="7831012" cy="4757340"/>
          </a:xfrm>
          <a:custGeom>
            <a:avLst/>
            <a:gdLst/>
            <a:ahLst/>
            <a:cxnLst/>
            <a:rect l="l" t="t" r="r" b="b"/>
            <a:pathLst>
              <a:path w="7831012" h="4757340">
                <a:moveTo>
                  <a:pt x="0" y="0"/>
                </a:moveTo>
                <a:lnTo>
                  <a:pt x="7831012" y="0"/>
                </a:lnTo>
                <a:lnTo>
                  <a:pt x="7831012" y="4757340"/>
                </a:lnTo>
                <a:lnTo>
                  <a:pt x="0" y="475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1769" y="537527"/>
            <a:ext cx="817211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07591" y="2632866"/>
            <a:ext cx="7665185" cy="74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Total sales by product line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07966" y="2632866"/>
            <a:ext cx="7439238" cy="74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gross income per product line: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324538" h="2158036">
                <a:moveTo>
                  <a:pt x="0" y="0"/>
                </a:moveTo>
                <a:lnTo>
                  <a:pt x="9324538" y="0"/>
                </a:lnTo>
                <a:lnTo>
                  <a:pt x="9324538" y="2158036"/>
                </a:lnTo>
                <a:lnTo>
                  <a:pt x="0" y="2158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8805" y="4107598"/>
            <a:ext cx="7665185" cy="5346772"/>
          </a:xfrm>
          <a:custGeom>
            <a:avLst/>
            <a:gdLst/>
            <a:ahLst/>
            <a:cxnLst/>
            <a:rect l="l" t="t" r="r" b="b"/>
            <a:pathLst>
              <a:path w="7665185" h="5346772">
                <a:moveTo>
                  <a:pt x="0" y="0"/>
                </a:moveTo>
                <a:lnTo>
                  <a:pt x="7665185" y="0"/>
                </a:lnTo>
                <a:lnTo>
                  <a:pt x="7665185" y="5346771"/>
                </a:lnTo>
                <a:lnTo>
                  <a:pt x="0" y="5346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34269" y="4144069"/>
            <a:ext cx="8567906" cy="5273830"/>
          </a:xfrm>
          <a:custGeom>
            <a:avLst/>
            <a:gdLst/>
            <a:ahLst/>
            <a:cxnLst/>
            <a:rect l="l" t="t" r="r" b="b"/>
            <a:pathLst>
              <a:path w="8567906" h="5273830">
                <a:moveTo>
                  <a:pt x="0" y="0"/>
                </a:moveTo>
                <a:lnTo>
                  <a:pt x="8567906" y="0"/>
                </a:lnTo>
                <a:lnTo>
                  <a:pt x="8567906" y="5273829"/>
                </a:lnTo>
                <a:lnTo>
                  <a:pt x="0" y="5273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65" r="-7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1769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42388" y="2805889"/>
            <a:ext cx="6330292" cy="74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Highest revenue month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29981" y="2805889"/>
            <a:ext cx="6690808" cy="74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Branch with highest revenue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3854" y="3891413"/>
            <a:ext cx="8083502" cy="4951145"/>
          </a:xfrm>
          <a:custGeom>
            <a:avLst/>
            <a:gdLst/>
            <a:ahLst/>
            <a:cxnLst/>
            <a:rect l="l" t="t" r="r" b="b"/>
            <a:pathLst>
              <a:path w="8083502" h="4951145">
                <a:moveTo>
                  <a:pt x="0" y="0"/>
                </a:moveTo>
                <a:lnTo>
                  <a:pt x="8083502" y="0"/>
                </a:lnTo>
                <a:lnTo>
                  <a:pt x="8083502" y="4951145"/>
                </a:lnTo>
                <a:lnTo>
                  <a:pt x="0" y="4951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24541" y="3891413"/>
            <a:ext cx="8210555" cy="4951145"/>
          </a:xfrm>
          <a:custGeom>
            <a:avLst/>
            <a:gdLst/>
            <a:ahLst/>
            <a:cxnLst/>
            <a:rect l="l" t="t" r="r" b="b"/>
            <a:pathLst>
              <a:path w="8210555" h="4951145">
                <a:moveTo>
                  <a:pt x="0" y="0"/>
                </a:moveTo>
                <a:lnTo>
                  <a:pt x="8210555" y="0"/>
                </a:lnTo>
                <a:lnTo>
                  <a:pt x="8210555" y="4951145"/>
                </a:lnTo>
                <a:lnTo>
                  <a:pt x="0" y="4951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1769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05752" y="2628811"/>
            <a:ext cx="7156049" cy="74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Top customer type by sales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1723" y="2628811"/>
            <a:ext cx="6799998" cy="74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Gender-based purchasing trends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6305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768" r="-155732" b="-2868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6263366" cy="154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0"/>
              </a:lnSpc>
            </a:pPr>
            <a:r>
              <a:rPr lang="en-US" sz="9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26080"/>
            <a:ext cx="6586623" cy="633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Objective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Dataset Overview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Project Workflow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Wrangling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Feature Engineering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Exploratory Data Analysis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Analysis Categories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Insights Summary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Conclusion &amp; Recommendations</a:t>
            </a:r>
          </a:p>
          <a:p>
            <a:pPr marL="647702" lvl="1" indent="-323851" algn="l">
              <a:lnSpc>
                <a:spcPts val="50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Tools Used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1769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Business Insights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7084" y="2743200"/>
            <a:ext cx="15451932" cy="4457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Product Line: 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Health and Beauty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Highest Revenue: 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Generated in Naypyitaw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Peak Sales Time: 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Afternoon hours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Top Customer Type: 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Member customers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Rating Trend: </a:t>
            </a: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Branches received the highest average customer ratings on Fridays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2060497" cy="1973961"/>
          </a:xfrm>
          <a:custGeom>
            <a:avLst/>
            <a:gdLst/>
            <a:ahLst/>
            <a:cxnLst/>
            <a:rect l="l" t="t" r="r" b="b"/>
            <a:pathLst>
              <a:path w="12347470" h="2182669">
                <a:moveTo>
                  <a:pt x="0" y="0"/>
                </a:moveTo>
                <a:lnTo>
                  <a:pt x="12347470" y="0"/>
                </a:lnTo>
                <a:lnTo>
                  <a:pt x="12347470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961" b="-598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1769" y="528002"/>
            <a:ext cx="1095899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Recommendations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3704" y="2705660"/>
            <a:ext cx="12684295" cy="53720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SQL helped answer real business questions efficiently: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Run promotions on Friday afternoons in Yangon.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Boost the inventory of ‘Health and Beauty’ items.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Focus more marketing on high-revenue branches and times.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Encourage feedback from customers during peak hours.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Expand successful product lines across all branches.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7458913" cy="1973961"/>
          </a:xfrm>
          <a:custGeom>
            <a:avLst/>
            <a:gdLst/>
            <a:ahLst/>
            <a:cxnLst/>
            <a:rect l="l" t="t" r="r" b="b"/>
            <a:pathLst>
              <a:path w="7745886" h="2182669">
                <a:moveTo>
                  <a:pt x="0" y="0"/>
                </a:moveTo>
                <a:lnTo>
                  <a:pt x="7745886" y="0"/>
                </a:lnTo>
                <a:lnTo>
                  <a:pt x="7745886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6961" r="-59406" b="-59888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75807" y="6560497"/>
            <a:ext cx="4083493" cy="2697803"/>
          </a:xfrm>
          <a:custGeom>
            <a:avLst/>
            <a:gdLst/>
            <a:ahLst/>
            <a:cxnLst/>
            <a:rect l="l" t="t" r="r" b="b"/>
            <a:pathLst>
              <a:path w="4083493" h="2697803">
                <a:moveTo>
                  <a:pt x="0" y="0"/>
                </a:moveTo>
                <a:lnTo>
                  <a:pt x="4083493" y="0"/>
                </a:lnTo>
                <a:lnTo>
                  <a:pt x="4083493" y="2697803"/>
                </a:lnTo>
                <a:lnTo>
                  <a:pt x="0" y="2697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21109" y="6560497"/>
            <a:ext cx="3315548" cy="2961958"/>
          </a:xfrm>
          <a:custGeom>
            <a:avLst/>
            <a:gdLst/>
            <a:ahLst/>
            <a:cxnLst/>
            <a:rect l="l" t="t" r="r" b="b"/>
            <a:pathLst>
              <a:path w="3315548" h="2961958">
                <a:moveTo>
                  <a:pt x="0" y="0"/>
                </a:moveTo>
                <a:lnTo>
                  <a:pt x="3315548" y="0"/>
                </a:lnTo>
                <a:lnTo>
                  <a:pt x="3315548" y="2961958"/>
                </a:lnTo>
                <a:lnTo>
                  <a:pt x="0" y="2961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1769" y="537527"/>
            <a:ext cx="645462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19794" y="4013835"/>
            <a:ext cx="8314806" cy="1878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12470" lvl="1" indent="-356235" algn="l">
              <a:lnSpc>
                <a:spcPts val="79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MySQL / SQL for queries</a:t>
            </a:r>
          </a:p>
          <a:p>
            <a:pPr marL="712470" lvl="1" indent="-356235" algn="l">
              <a:lnSpc>
                <a:spcPts val="7920"/>
              </a:lnSpc>
              <a:buFont typeface="Arial"/>
              <a:buChar char="•"/>
            </a:pPr>
            <a:r>
              <a:rPr lang="en-US" sz="33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Excel for the dataset and visuals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64000" y="2843059"/>
            <a:ext cx="12960000" cy="4600883"/>
          </a:xfrm>
          <a:custGeom>
            <a:avLst/>
            <a:gdLst/>
            <a:ahLst/>
            <a:cxnLst/>
            <a:rect l="l" t="t" r="r" b="b"/>
            <a:pathLst>
              <a:path w="12960000" h="4600883">
                <a:moveTo>
                  <a:pt x="0" y="0"/>
                </a:moveTo>
                <a:lnTo>
                  <a:pt x="12960000" y="0"/>
                </a:lnTo>
                <a:lnTo>
                  <a:pt x="12960000" y="4600882"/>
                </a:lnTo>
                <a:lnTo>
                  <a:pt x="0" y="460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06" r="-5906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164069" y="3015518"/>
            <a:ext cx="6565666" cy="6071332"/>
          </a:xfrm>
          <a:custGeom>
            <a:avLst/>
            <a:gdLst/>
            <a:ahLst/>
            <a:cxnLst/>
            <a:rect l="l" t="t" r="r" b="b"/>
            <a:pathLst>
              <a:path w="6565666" h="6071332">
                <a:moveTo>
                  <a:pt x="0" y="0"/>
                </a:moveTo>
                <a:lnTo>
                  <a:pt x="6565665" y="0"/>
                </a:lnTo>
                <a:lnTo>
                  <a:pt x="6565665" y="6071332"/>
                </a:lnTo>
                <a:lnTo>
                  <a:pt x="0" y="6071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81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8266" y="3088909"/>
            <a:ext cx="10395411" cy="559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Analyze Amazon’s sales data to identify key factors driving performance across branches.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Discover sales trends and analyze customer buying behavior</a:t>
            </a:r>
          </a:p>
          <a:p>
            <a:pPr marL="647700" lvl="1" indent="-323850" algn="l">
              <a:lnSpc>
                <a:spcPts val="75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Identify trends in buying patterns, top-performing products, and revenue growth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69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1294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Dataset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2655369" y="2166817"/>
            <a:ext cx="3453857" cy="7894531"/>
          </a:xfrm>
          <a:custGeom>
            <a:avLst/>
            <a:gdLst/>
            <a:ahLst/>
            <a:cxnLst/>
            <a:rect l="l" t="t" r="r" b="b"/>
            <a:pathLst>
              <a:path w="3453857" h="7894531">
                <a:moveTo>
                  <a:pt x="0" y="0"/>
                </a:moveTo>
                <a:lnTo>
                  <a:pt x="3453857" y="0"/>
                </a:lnTo>
                <a:lnTo>
                  <a:pt x="3453857" y="7894531"/>
                </a:lnTo>
                <a:lnTo>
                  <a:pt x="0" y="7894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75584" y="3749572"/>
            <a:ext cx="6200722" cy="1774928"/>
          </a:xfrm>
          <a:custGeom>
            <a:avLst/>
            <a:gdLst/>
            <a:ahLst/>
            <a:cxnLst/>
            <a:rect l="l" t="t" r="r" b="b"/>
            <a:pathLst>
              <a:path w="6200722" h="1774928">
                <a:moveTo>
                  <a:pt x="0" y="0"/>
                </a:moveTo>
                <a:lnTo>
                  <a:pt x="6200722" y="0"/>
                </a:lnTo>
                <a:lnTo>
                  <a:pt x="6200722" y="1774928"/>
                </a:lnTo>
                <a:lnTo>
                  <a:pt x="0" y="1774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14508" y="5905500"/>
            <a:ext cx="6306492" cy="1788408"/>
          </a:xfrm>
          <a:custGeom>
            <a:avLst/>
            <a:gdLst/>
            <a:ahLst/>
            <a:cxnLst/>
            <a:rect l="l" t="t" r="r" b="b"/>
            <a:pathLst>
              <a:path w="6306492" h="1788408">
                <a:moveTo>
                  <a:pt x="0" y="0"/>
                </a:moveTo>
                <a:lnTo>
                  <a:pt x="6306492" y="0"/>
                </a:lnTo>
                <a:lnTo>
                  <a:pt x="6306492" y="1788408"/>
                </a:lnTo>
                <a:lnTo>
                  <a:pt x="0" y="1788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9277AA9-25AB-4BF2-0A77-0B782CF7B3F7}"/>
              </a:ext>
            </a:extLst>
          </p:cNvPr>
          <p:cNvCxnSpPr>
            <a:cxnSpLocks/>
          </p:cNvCxnSpPr>
          <p:nvPr/>
        </p:nvCxnSpPr>
        <p:spPr>
          <a:xfrm flipV="1">
            <a:off x="6075031" y="6743700"/>
            <a:ext cx="3276600" cy="8382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5823882-1ABB-4DC9-8B6C-03502CCDCE7D}"/>
              </a:ext>
            </a:extLst>
          </p:cNvPr>
          <p:cNvCxnSpPr>
            <a:cxnSpLocks/>
          </p:cNvCxnSpPr>
          <p:nvPr/>
        </p:nvCxnSpPr>
        <p:spPr>
          <a:xfrm>
            <a:off x="6104105" y="3873459"/>
            <a:ext cx="3276600" cy="838200"/>
          </a:xfrm>
          <a:prstGeom prst="curvedConnector3">
            <a:avLst>
              <a:gd name="adj1" fmla="val 46899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1769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Workflow</a:t>
            </a:r>
          </a:p>
        </p:txBody>
      </p:sp>
      <p:sp>
        <p:nvSpPr>
          <p:cNvPr id="5" name="Freeform 5"/>
          <p:cNvSpPr/>
          <p:nvPr/>
        </p:nvSpPr>
        <p:spPr>
          <a:xfrm>
            <a:off x="10532993" y="1028700"/>
            <a:ext cx="4123533" cy="8506115"/>
          </a:xfrm>
          <a:custGeom>
            <a:avLst/>
            <a:gdLst/>
            <a:ahLst/>
            <a:cxnLst/>
            <a:rect l="l" t="t" r="r" b="b"/>
            <a:pathLst>
              <a:path w="4123533" h="8506115">
                <a:moveTo>
                  <a:pt x="0" y="0"/>
                </a:moveTo>
                <a:lnTo>
                  <a:pt x="4123532" y="0"/>
                </a:lnTo>
                <a:lnTo>
                  <a:pt x="4123532" y="8506115"/>
                </a:lnTo>
                <a:lnTo>
                  <a:pt x="0" y="8506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161" t="-19024" r="-35110" b="-41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61822" y="4034429"/>
            <a:ext cx="7708301" cy="2733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 Data Wrangling</a:t>
            </a:r>
          </a:p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Feature Engineering</a:t>
            </a:r>
          </a:p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 Exploratory Data Analysis (EDA)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162" b="-44561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48801" y="1611480"/>
            <a:ext cx="7580536" cy="8180220"/>
          </a:xfrm>
          <a:custGeom>
            <a:avLst/>
            <a:gdLst/>
            <a:ahLst/>
            <a:cxnLst/>
            <a:rect l="l" t="t" r="r" b="b"/>
            <a:pathLst>
              <a:path w="6955437" h="7951048">
                <a:moveTo>
                  <a:pt x="0" y="0"/>
                </a:moveTo>
                <a:lnTo>
                  <a:pt x="6955437" y="0"/>
                </a:lnTo>
                <a:lnTo>
                  <a:pt x="6955437" y="7951047"/>
                </a:lnTo>
                <a:lnTo>
                  <a:pt x="0" y="7951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0" b="-35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1769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Wrangling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69" y="3081929"/>
            <a:ext cx="8622231" cy="463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Created tables with NOT NULL constraints to ensure data completeness</a:t>
            </a:r>
          </a:p>
          <a:p>
            <a:pPr marL="647702" lvl="1" indent="-323851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Verified there are no NULL values</a:t>
            </a:r>
          </a:p>
          <a:p>
            <a:pPr marL="647702" lvl="1" indent="-323851" algn="l">
              <a:lnSpc>
                <a:spcPts val="7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was cleaned and structured for accurate querying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0764" y="1745584"/>
            <a:ext cx="8310490" cy="8310490"/>
          </a:xfrm>
          <a:custGeom>
            <a:avLst/>
            <a:gdLst/>
            <a:ahLst/>
            <a:cxnLst/>
            <a:rect l="l" t="t" r="r" b="b"/>
            <a:pathLst>
              <a:path w="8310490" h="8310490">
                <a:moveTo>
                  <a:pt x="0" y="0"/>
                </a:moveTo>
                <a:lnTo>
                  <a:pt x="8310489" y="0"/>
                </a:lnTo>
                <a:lnTo>
                  <a:pt x="8310489" y="8310490"/>
                </a:lnTo>
                <a:lnTo>
                  <a:pt x="0" y="831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9144000" cy="1973961"/>
          </a:xfrm>
          <a:custGeom>
            <a:avLst/>
            <a:gdLst/>
            <a:ahLst/>
            <a:cxnLst/>
            <a:rect l="l" t="t" r="r" b="b"/>
            <a:pathLst>
              <a:path w="9430973" h="2182669">
                <a:moveTo>
                  <a:pt x="0" y="0"/>
                </a:moveTo>
                <a:lnTo>
                  <a:pt x="9430973" y="0"/>
                </a:lnTo>
                <a:lnTo>
                  <a:pt x="943097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5162" b="-4456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1769" y="528002"/>
            <a:ext cx="817211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 Engineering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5907" y="3314700"/>
            <a:ext cx="7600804" cy="50397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l">
              <a:lnSpc>
                <a:spcPts val="6720"/>
              </a:lnSpc>
              <a:buAutoNum type="arabicPeriod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timeofday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6720"/>
              </a:lnSpc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→ Morning, Afternoon, Evening</a:t>
            </a:r>
          </a:p>
          <a:p>
            <a:pPr marL="647702" lvl="1" indent="-323851" algn="l">
              <a:lnSpc>
                <a:spcPts val="6720"/>
              </a:lnSpc>
              <a:buAutoNum type="arabicPeriod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dayname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6720"/>
              </a:lnSpc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→ Day of the week</a:t>
            </a:r>
          </a:p>
          <a:p>
            <a:pPr marL="647702" lvl="1" indent="-323851" algn="l">
              <a:lnSpc>
                <a:spcPts val="6720"/>
              </a:lnSpc>
              <a:buAutoNum type="arabicPeriod"/>
            </a:pP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Added </a:t>
            </a:r>
            <a:r>
              <a:rPr lang="en-US" sz="30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monthname</a:t>
            </a:r>
            <a:r>
              <a:rPr lang="en-US" sz="30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  <a:p>
            <a:pPr algn="l">
              <a:lnSpc>
                <a:spcPts val="6720"/>
              </a:lnSpc>
            </a:pPr>
            <a:r>
              <a:rPr lang="en-US" sz="30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	→ Month of the transaction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92110" cy="1821561"/>
          </a:xfrm>
          <a:custGeom>
            <a:avLst/>
            <a:gdLst/>
            <a:ahLst/>
            <a:cxnLst/>
            <a:rect l="l" t="t" r="r" b="b"/>
            <a:pathLst>
              <a:path w="10079083" h="2182669">
                <a:moveTo>
                  <a:pt x="0" y="0"/>
                </a:moveTo>
                <a:lnTo>
                  <a:pt x="10079083" y="0"/>
                </a:lnTo>
                <a:lnTo>
                  <a:pt x="10079083" y="2182669"/>
                </a:lnTo>
                <a:lnTo>
                  <a:pt x="0" y="2182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4451" b="-4796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419395" y="241644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9" y="0"/>
                </a:lnTo>
                <a:lnTo>
                  <a:pt x="2275949" y="2365957"/>
                </a:lnTo>
                <a:lnTo>
                  <a:pt x="0" y="2365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1769" y="337502"/>
            <a:ext cx="862223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Exploratory 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48381" y="2702560"/>
            <a:ext cx="12591238" cy="467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28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28 business questions answered through SQL</a:t>
            </a:r>
          </a:p>
          <a:p>
            <a:pPr marL="734059" lvl="1" indent="-367030" algn="l">
              <a:lnSpc>
                <a:spcPts val="6289"/>
              </a:lnSpc>
              <a:buFont typeface="Arial"/>
              <a:buChar char="•"/>
            </a:pPr>
            <a:r>
              <a:rPr lang="en-US" sz="33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Categories:</a:t>
            </a:r>
          </a:p>
          <a:p>
            <a:pPr marL="1468119" lvl="2" indent="-489373" algn="l">
              <a:lnSpc>
                <a:spcPts val="628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Product Performance</a:t>
            </a:r>
          </a:p>
          <a:p>
            <a:pPr marL="1468119" lvl="2" indent="-489373" algn="l">
              <a:lnSpc>
                <a:spcPts val="628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 Behavior</a:t>
            </a:r>
          </a:p>
          <a:p>
            <a:pPr marL="1468119" lvl="2" indent="-489373" algn="l">
              <a:lnSpc>
                <a:spcPts val="628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Sales Trends</a:t>
            </a:r>
          </a:p>
          <a:p>
            <a:pPr marL="1468119" lvl="2" indent="-489373" algn="l">
              <a:lnSpc>
                <a:spcPts val="628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VAT and Revenue Insights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310440" cy="1927289"/>
          </a:xfrm>
          <a:custGeom>
            <a:avLst/>
            <a:gdLst/>
            <a:ahLst/>
            <a:cxnLst/>
            <a:rect l="l" t="t" r="r" b="b"/>
            <a:pathLst>
              <a:path w="13370328" h="2182669">
                <a:moveTo>
                  <a:pt x="0" y="0"/>
                </a:moveTo>
                <a:lnTo>
                  <a:pt x="13370328" y="0"/>
                </a:lnTo>
                <a:lnTo>
                  <a:pt x="13370328" y="2182668"/>
                </a:lnTo>
                <a:lnTo>
                  <a:pt x="0" y="218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1620" b="-6526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83352" y="6892342"/>
            <a:ext cx="2275948" cy="2365958"/>
          </a:xfrm>
          <a:custGeom>
            <a:avLst/>
            <a:gdLst/>
            <a:ahLst/>
            <a:cxnLst/>
            <a:rect l="l" t="t" r="r" b="b"/>
            <a:pathLst>
              <a:path w="2275948" h="2365958">
                <a:moveTo>
                  <a:pt x="0" y="0"/>
                </a:moveTo>
                <a:lnTo>
                  <a:pt x="2275948" y="0"/>
                </a:lnTo>
                <a:lnTo>
                  <a:pt x="2275948" y="2365958"/>
                </a:lnTo>
                <a:lnTo>
                  <a:pt x="0" y="2365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2780" y="544512"/>
            <a:ext cx="1128174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 Business Questions Answered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10818" y="2286001"/>
            <a:ext cx="15266365" cy="5372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payment method occurs most frequently?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product line had the highest gross income?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Identify the time of day when customers provide the most ratings.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city generated the highest revenue?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Determine the day of the week with the highest average ratings for each branch.</a:t>
            </a:r>
          </a:p>
          <a:p>
            <a:pPr marL="647702" lvl="1" indent="-323851" algn="l">
              <a:lnSpc>
                <a:spcPts val="7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Which product line incurred the highest Value Added Tax?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467</Words>
  <Application>Microsoft Office PowerPoint</Application>
  <PresentationFormat>Custom</PresentationFormat>
  <Paragraphs>92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Canva Sans Bold</vt:lpstr>
      <vt:lpstr>Calibri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Amazone_sales_project_ppt</dc:title>
  <cp:lastModifiedBy>Prafull Korde</cp:lastModifiedBy>
  <cp:revision>3</cp:revision>
  <dcterms:created xsi:type="dcterms:W3CDTF">2006-08-16T00:00:00Z</dcterms:created>
  <dcterms:modified xsi:type="dcterms:W3CDTF">2025-05-19T18:15:44Z</dcterms:modified>
  <dc:identifier>DAGnHtPv_aM</dc:identifier>
</cp:coreProperties>
</file>